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69">
          <p15:clr>
            <a:srgbClr val="F3F3F3"/>
          </p15:clr>
        </p15:guide>
        <p15:guide id="2" pos="2880">
          <p15:clr>
            <a:srgbClr val="F3F3F3"/>
          </p15:clr>
        </p15:guide>
        <p15:guide id="3" pos="102">
          <p15:clr>
            <a:srgbClr val="D9D9D9"/>
          </p15:clr>
        </p15:guide>
        <p15:guide id="4" pos="5658">
          <p15:clr>
            <a:srgbClr val="D9D9D9"/>
          </p15:clr>
        </p15:guide>
        <p15:guide id="5" orient="horz" pos="102">
          <p15:clr>
            <a:srgbClr val="D9D9D9"/>
          </p15:clr>
        </p15:guide>
        <p15:guide id="6" orient="horz" pos="2835">
          <p15:clr>
            <a:srgbClr val="D9D9D9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69" orient="horz"/>
        <p:guide pos="2880"/>
        <p:guide pos="102"/>
        <p:guide pos="5658"/>
        <p:guide pos="102" orient="horz"/>
        <p:guide pos="28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a76b7ef1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ca76b7ef1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7292229a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7292229a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7292229a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7292229a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72c215cc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72c215cc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7292229a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7292229a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72d88cc7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72d88cc7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7292229a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7292229a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7292229a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7292229a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7292229a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7292229a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7292229a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7292229a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7292229a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7292229a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 Splash">
  <p:cSld name="TITLE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3537" y="1541121"/>
            <a:ext cx="5297175" cy="143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963" y="2733612"/>
            <a:ext cx="2408324" cy="2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70520"/>
            <a:ext cx="8839200" cy="46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-Column Text/Image">
  <p:cSld name="TITLE_AND_BODY_1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type="title"/>
          </p:nvPr>
        </p:nvSpPr>
        <p:spPr>
          <a:xfrm>
            <a:off x="35297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2" type="body"/>
          </p:nvPr>
        </p:nvSpPr>
        <p:spPr>
          <a:xfrm>
            <a:off x="352975" y="1852502"/>
            <a:ext cx="4045800" cy="24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" name="Google Shape;82;p11"/>
          <p:cNvSpPr/>
          <p:nvPr/>
        </p:nvSpPr>
        <p:spPr>
          <a:xfrm>
            <a:off x="35297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3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-Column Text/Image (Simple)">
  <p:cSld name="TITLE_AND_BODY_1_2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352975" y="1314600"/>
            <a:ext cx="40458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>
            <p:ph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2-Column Image/Text">
  <p:cSld name="TITLE_AND_BODY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>
            <p:ph type="title"/>
          </p:nvPr>
        </p:nvSpPr>
        <p:spPr>
          <a:xfrm>
            <a:off x="474522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4745225" y="1852502"/>
            <a:ext cx="4045800" cy="24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6" name="Google Shape;96;p13"/>
          <p:cNvSpPr/>
          <p:nvPr/>
        </p:nvSpPr>
        <p:spPr>
          <a:xfrm>
            <a:off x="474522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3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4" type="subTitle"/>
          </p:nvPr>
        </p:nvSpPr>
        <p:spPr>
          <a:xfrm>
            <a:off x="162650" y="96840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-Column Image/Text">
  <p:cSld name="TITLE_AND_BODY_1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474522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4745225" y="1852502"/>
            <a:ext cx="4045800" cy="24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5" name="Google Shape;105;p14"/>
          <p:cNvSpPr/>
          <p:nvPr/>
        </p:nvSpPr>
        <p:spPr>
          <a:xfrm>
            <a:off x="474522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 txBox="1"/>
          <p:nvPr>
            <p:ph idx="3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-Column Image/Text (Simple)">
  <p:cSld name="TITLE_AND_BODY_1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4745225" y="1314600"/>
            <a:ext cx="4045800" cy="29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 Right">
  <p:cSld name="TITLE_AND_BODY_1_1_1_1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2" type="body"/>
          </p:nvPr>
        </p:nvSpPr>
        <p:spPr>
          <a:xfrm>
            <a:off x="4745225" y="353100"/>
            <a:ext cx="4045800" cy="39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 Left">
  <p:cSld name="TITLE_AND_BODY_1_1_1_1_1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>
            <p:ph idx="2" type="body"/>
          </p:nvPr>
        </p:nvSpPr>
        <p:spPr>
          <a:xfrm>
            <a:off x="349675" y="353100"/>
            <a:ext cx="4049100" cy="39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 Light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">
  <p:cSld name="TITLE_AND_TWO_COLUMNS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26" name="Google Shape;126;p18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4171325" y="567300"/>
            <a:ext cx="801350" cy="8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752850" y="1062875"/>
            <a:ext cx="7638300" cy="26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●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○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■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●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○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■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●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○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Char char="■"/>
              <a:defRPr sz="24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3" type="body"/>
          </p:nvPr>
        </p:nvSpPr>
        <p:spPr>
          <a:xfrm>
            <a:off x="4662675" y="3732575"/>
            <a:ext cx="3728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●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○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■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●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○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■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●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○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Char char="■"/>
              <a:defRPr sz="1200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9" name="Google Shape;129;p18"/>
          <p:cNvSpPr/>
          <p:nvPr/>
        </p:nvSpPr>
        <p:spPr>
          <a:xfrm>
            <a:off x="4537200" y="3871775"/>
            <a:ext cx="69600" cy="6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 Highlight">
  <p:cSld name="BIG_NUMB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" name="Google Shape;134;p19"/>
          <p:cNvSpPr/>
          <p:nvPr/>
        </p:nvSpPr>
        <p:spPr>
          <a:xfrm>
            <a:off x="353100" y="1511675"/>
            <a:ext cx="2577300" cy="4803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3283350" y="1511675"/>
            <a:ext cx="2577300" cy="4803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6213600" y="1511675"/>
            <a:ext cx="2577300" cy="4803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352975" y="1504800"/>
            <a:ext cx="25773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2" type="title"/>
          </p:nvPr>
        </p:nvSpPr>
        <p:spPr>
          <a:xfrm>
            <a:off x="3283288" y="1504800"/>
            <a:ext cx="25773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3" type="title"/>
          </p:nvPr>
        </p:nvSpPr>
        <p:spPr>
          <a:xfrm>
            <a:off x="6213588" y="1504800"/>
            <a:ext cx="25773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4" type="body"/>
          </p:nvPr>
        </p:nvSpPr>
        <p:spPr>
          <a:xfrm>
            <a:off x="352975" y="1991975"/>
            <a:ext cx="2577300" cy="2279100"/>
          </a:xfrm>
          <a:prstGeom prst="rect">
            <a:avLst/>
          </a:prstGeom>
          <a:solidFill>
            <a:srgbClr val="3F9B63">
              <a:alpha val="61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5" type="body"/>
          </p:nvPr>
        </p:nvSpPr>
        <p:spPr>
          <a:xfrm>
            <a:off x="3283350" y="1991975"/>
            <a:ext cx="2577300" cy="2279100"/>
          </a:xfrm>
          <a:prstGeom prst="rect">
            <a:avLst/>
          </a:prstGeom>
          <a:solidFill>
            <a:srgbClr val="3F9B63">
              <a:alpha val="61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6" type="body"/>
          </p:nvPr>
        </p:nvSpPr>
        <p:spPr>
          <a:xfrm>
            <a:off x="6213600" y="1991975"/>
            <a:ext cx="2577300" cy="2279100"/>
          </a:xfrm>
          <a:prstGeom prst="rect">
            <a:avLst/>
          </a:prstGeom>
          <a:solidFill>
            <a:srgbClr val="3F9B63">
              <a:alpha val="61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idx="7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8" type="subTitle"/>
          </p:nvPr>
        </p:nvSpPr>
        <p:spPr>
          <a:xfrm>
            <a:off x="162650" y="96840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ection Highlight">
  <p:cSld name="BIG_NUMBER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9" name="Google Shape;149;p20"/>
          <p:cNvSpPr/>
          <p:nvPr/>
        </p:nvSpPr>
        <p:spPr>
          <a:xfrm>
            <a:off x="353171" y="1511675"/>
            <a:ext cx="4045800" cy="4803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352975" y="1504800"/>
            <a:ext cx="4045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1" name="Google Shape;151;p20"/>
          <p:cNvSpPr/>
          <p:nvPr/>
        </p:nvSpPr>
        <p:spPr>
          <a:xfrm>
            <a:off x="4745246" y="1511675"/>
            <a:ext cx="4045800" cy="4803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 txBox="1"/>
          <p:nvPr>
            <p:ph idx="2" type="title"/>
          </p:nvPr>
        </p:nvSpPr>
        <p:spPr>
          <a:xfrm>
            <a:off x="4745050" y="1504800"/>
            <a:ext cx="4045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3" type="body"/>
          </p:nvPr>
        </p:nvSpPr>
        <p:spPr>
          <a:xfrm>
            <a:off x="352975" y="1991975"/>
            <a:ext cx="4045800" cy="2279100"/>
          </a:xfrm>
          <a:prstGeom prst="rect">
            <a:avLst/>
          </a:prstGeom>
          <a:solidFill>
            <a:srgbClr val="3F9B63">
              <a:alpha val="61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4" type="body"/>
          </p:nvPr>
        </p:nvSpPr>
        <p:spPr>
          <a:xfrm>
            <a:off x="4745250" y="1991975"/>
            <a:ext cx="4045800" cy="2279100"/>
          </a:xfrm>
          <a:prstGeom prst="rect">
            <a:avLst/>
          </a:prstGeom>
          <a:solidFill>
            <a:srgbClr val="3F9B63">
              <a:alpha val="61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●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○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 Light"/>
              <a:buChar char="■"/>
              <a:defRPr sz="12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idx="5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6" type="subTitle"/>
          </p:nvPr>
        </p:nvSpPr>
        <p:spPr>
          <a:xfrm>
            <a:off x="162650" y="96840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 Splash &amp; Meeting Details">
  <p:cSld name="TITLE_1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912" y="1541121"/>
            <a:ext cx="5297175" cy="143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338" y="2733612"/>
            <a:ext cx="2408324" cy="23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3"/>
          <p:cNvCxnSpPr/>
          <p:nvPr/>
        </p:nvCxnSpPr>
        <p:spPr>
          <a:xfrm>
            <a:off x="6831650" y="352850"/>
            <a:ext cx="0" cy="392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 txBox="1"/>
          <p:nvPr/>
        </p:nvSpPr>
        <p:spPr>
          <a:xfrm>
            <a:off x="6996400" y="2331725"/>
            <a:ext cx="1985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82828"/>
                </a:solidFill>
                <a:latin typeface="Raleway"/>
                <a:ea typeface="Raleway"/>
                <a:cs typeface="Raleway"/>
                <a:sym typeface="Raleway"/>
              </a:rPr>
              <a:t>LOGIN DETAILS</a:t>
            </a:r>
            <a:endParaRPr sz="10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996400" y="591650"/>
            <a:ext cx="1985100" cy="1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●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○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■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●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○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■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●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○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■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8" name="Google Shape;18;p3"/>
          <p:cNvSpPr txBox="1"/>
          <p:nvPr/>
        </p:nvSpPr>
        <p:spPr>
          <a:xfrm>
            <a:off x="6996400" y="352850"/>
            <a:ext cx="1985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82828"/>
                </a:solidFill>
                <a:latin typeface="Raleway"/>
                <a:ea typeface="Raleway"/>
                <a:cs typeface="Raleway"/>
                <a:sym typeface="Raleway"/>
              </a:rPr>
              <a:t>LOCATION &amp; TIME</a:t>
            </a:r>
            <a:endParaRPr sz="10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6996400" y="2570525"/>
            <a:ext cx="19851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●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○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■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●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○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■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●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○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Char char="■"/>
              <a:defRPr sz="1000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70520"/>
            <a:ext cx="8839200" cy="46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BIG_NUMBER_1_1_1">
    <p:bg>
      <p:bgPr>
        <a:solidFill>
          <a:srgbClr val="3F9B6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type="ctrTitle"/>
          </p:nvPr>
        </p:nvSpPr>
        <p:spPr>
          <a:xfrm>
            <a:off x="0" y="1746125"/>
            <a:ext cx="9144000" cy="11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?">
  <p:cSld name="CUSTOM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3510225" y="1268975"/>
            <a:ext cx="2123700" cy="2123700"/>
          </a:xfrm>
          <a:prstGeom prst="ellipse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430" y="1754150"/>
            <a:ext cx="1153324" cy="11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3">
    <p:bg>
      <p:bgPr>
        <a:solidFill>
          <a:srgbClr val="072338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50" y="4775699"/>
            <a:ext cx="1089500" cy="1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_HEADER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ctrTitle"/>
          </p:nvPr>
        </p:nvSpPr>
        <p:spPr>
          <a:xfrm>
            <a:off x="162650" y="1746125"/>
            <a:ext cx="8818800" cy="11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1">
  <p:cSld name="SECTION_HEADER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162650" y="1721100"/>
            <a:ext cx="8818800" cy="8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62650" y="260145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1-Column Text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52975" y="1314597"/>
            <a:ext cx="8438100" cy="29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3" type="subTitle"/>
          </p:nvPr>
        </p:nvSpPr>
        <p:spPr>
          <a:xfrm>
            <a:off x="162650" y="96840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2-Column Text 1">
  <p:cSld name="TITLE_AND_BODY_1_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474522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745225" y="1852502"/>
            <a:ext cx="4045800" cy="24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title"/>
          </p:nvPr>
        </p:nvSpPr>
        <p:spPr>
          <a:xfrm>
            <a:off x="35297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352975" y="1852502"/>
            <a:ext cx="4045800" cy="24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" name="Google Shape;45;p7"/>
          <p:cNvSpPr/>
          <p:nvPr/>
        </p:nvSpPr>
        <p:spPr>
          <a:xfrm>
            <a:off x="35297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474522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idx="5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6" type="subTitle"/>
          </p:nvPr>
        </p:nvSpPr>
        <p:spPr>
          <a:xfrm>
            <a:off x="162650" y="96840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-Column Text">
  <p:cSld name="TITLE_AND_BODY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474522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745225" y="1852502"/>
            <a:ext cx="4045800" cy="24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3" type="title"/>
          </p:nvPr>
        </p:nvSpPr>
        <p:spPr>
          <a:xfrm>
            <a:off x="35297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352975" y="1852502"/>
            <a:ext cx="4045800" cy="24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7" name="Google Shape;57;p8"/>
          <p:cNvSpPr/>
          <p:nvPr/>
        </p:nvSpPr>
        <p:spPr>
          <a:xfrm>
            <a:off x="35297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474522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 txBox="1"/>
          <p:nvPr>
            <p:ph idx="5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-Column Text (Simple)">
  <p:cSld name="TITLE_AND_BODY_2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745225" y="1314600"/>
            <a:ext cx="4045800" cy="29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3" type="body"/>
          </p:nvPr>
        </p:nvSpPr>
        <p:spPr>
          <a:xfrm>
            <a:off x="352975" y="1314600"/>
            <a:ext cx="40458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>
            <p:ph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2-Column Text/Image">
  <p:cSld name="TITLE_AND_BODY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713100" y="4663225"/>
            <a:ext cx="2993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25504" l="8457" r="8457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>
            <p:ph type="title"/>
          </p:nvPr>
        </p:nvSpPr>
        <p:spPr>
          <a:xfrm>
            <a:off x="352975" y="1314588"/>
            <a:ext cx="4045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352975" y="1852502"/>
            <a:ext cx="4045800" cy="24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3" name="Google Shape;73;p10"/>
          <p:cNvSpPr/>
          <p:nvPr/>
        </p:nvSpPr>
        <p:spPr>
          <a:xfrm>
            <a:off x="352975" y="1820675"/>
            <a:ext cx="4045800" cy="31800"/>
          </a:xfrm>
          <a:prstGeom prst="rect">
            <a:avLst/>
          </a:prstGeom>
          <a:solidFill>
            <a:srgbClr val="3F9B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idx="3" type="ctrTitle"/>
          </p:nvPr>
        </p:nvSpPr>
        <p:spPr>
          <a:xfrm>
            <a:off x="162650" y="162600"/>
            <a:ext cx="88188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4" type="subTitle"/>
          </p:nvPr>
        </p:nvSpPr>
        <p:spPr>
          <a:xfrm>
            <a:off x="162650" y="968400"/>
            <a:ext cx="88188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2975" y="1314597"/>
            <a:ext cx="8438100" cy="29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24" y="445475"/>
            <a:ext cx="421488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291625" y="1622225"/>
            <a:ext cx="55068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CalendarHero + ActiveCampaign</a:t>
            </a:r>
            <a:endParaRPr b="1" sz="2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Drive booking rates and revenue by integrating </a:t>
            </a:r>
            <a:br>
              <a:rPr lang="en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CalendarHero and ActiveCampaign.</a:t>
            </a:r>
            <a:endParaRPr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025" y="457375"/>
            <a:ext cx="456875" cy="45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829175" y="424025"/>
            <a:ext cx="27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5">
            <a:alphaModFix/>
          </a:blip>
          <a:srcRect b="16309" l="0" r="8792" t="17818"/>
          <a:stretch/>
        </p:blipFill>
        <p:spPr>
          <a:xfrm>
            <a:off x="4861525" y="603125"/>
            <a:ext cx="3790852" cy="365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/>
        </p:nvSpPr>
        <p:spPr>
          <a:xfrm>
            <a:off x="546075" y="930625"/>
            <a:ext cx="64872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2. Drive bookings and more revenue for your clients</a:t>
            </a:r>
            <a:endParaRPr b="1" sz="18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Help your customers strengthen the results of their email campaigns, boost their booking rates, and drive revenue through a fully-integrated scheduling workflow.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With CalendarHero + ActiveCampaign, SMB clients can:</a:t>
            </a: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Increase book rates — quickly book meetings with contacts directly after they open an email</a:t>
            </a:r>
            <a:b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Reduce no-shows with </a:t>
            </a: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automated</a:t>
            </a: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reminders</a:t>
            </a:r>
            <a:b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Share real-time availability with prospects and customers </a:t>
            </a:r>
            <a:b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Collect payments with bookings simultaneously </a:t>
            </a: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300" y="470300"/>
            <a:ext cx="6795551" cy="333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/>
          <p:nvPr/>
        </p:nvSpPr>
        <p:spPr>
          <a:xfrm>
            <a:off x="3441775" y="3550725"/>
            <a:ext cx="499800" cy="499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68655"/>
          </a:solidFill>
          <a:ln cap="flat" cmpd="sng" w="9525">
            <a:solidFill>
              <a:srgbClr val="3686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/>
          <p:nvPr/>
        </p:nvSpPr>
        <p:spPr>
          <a:xfrm>
            <a:off x="1660725" y="1184825"/>
            <a:ext cx="499800" cy="24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68655"/>
          </a:solidFill>
          <a:ln cap="flat" cmpd="sng" w="9525">
            <a:solidFill>
              <a:srgbClr val="3686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657150" y="296550"/>
            <a:ext cx="7231800" cy="4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Table of Contents</a:t>
            </a:r>
            <a:b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8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3"/>
              </a:rPr>
              <a:t>Product Intro: CalendarHero &amp; ActiveCampaign </a:t>
            </a:r>
            <a:br>
              <a:rPr b="1"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4"/>
              </a:rPr>
              <a:t>Integration Overview </a:t>
            </a:r>
            <a:br>
              <a:rPr b="1"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5"/>
              </a:rPr>
              <a:t>Bring more value to small to medium-size businesses </a:t>
            </a:r>
            <a:endParaRPr sz="12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8"/>
          <p:cNvCxnSpPr/>
          <p:nvPr/>
        </p:nvCxnSpPr>
        <p:spPr>
          <a:xfrm>
            <a:off x="578575" y="1013900"/>
            <a:ext cx="0" cy="1111200"/>
          </a:xfrm>
          <a:prstGeom prst="straightConnector1">
            <a:avLst/>
          </a:prstGeom>
          <a:noFill/>
          <a:ln cap="flat" cmpd="sng" w="38100">
            <a:solidFill>
              <a:srgbClr val="3F9B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8"/>
          <p:cNvCxnSpPr/>
          <p:nvPr/>
        </p:nvCxnSpPr>
        <p:spPr>
          <a:xfrm flipH="1">
            <a:off x="572875" y="2452872"/>
            <a:ext cx="5700" cy="1306200"/>
          </a:xfrm>
          <a:prstGeom prst="straightConnector1">
            <a:avLst/>
          </a:prstGeom>
          <a:noFill/>
          <a:ln cap="flat" cmpd="sng" w="38100">
            <a:solidFill>
              <a:srgbClr val="3F9B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8"/>
          <p:cNvSpPr txBox="1"/>
          <p:nvPr/>
        </p:nvSpPr>
        <p:spPr>
          <a:xfrm>
            <a:off x="681450" y="930625"/>
            <a:ext cx="41913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ActiveCampaign</a:t>
            </a:r>
            <a:endParaRPr b="1" sz="18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ActiveCampaign gives you the email marketing, marketing automation, and CRM tools you need to create incredible customer experiences.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750450" y="2390400"/>
            <a:ext cx="40533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CalendarHero</a:t>
            </a:r>
            <a:endParaRPr b="1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CalendarHero gives you everything you need to automate bookings, reminders, payments, and more to strengthen customer experiences and increase revenue.</a:t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125" y="1300224"/>
            <a:ext cx="3749627" cy="225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0" y="0"/>
            <a:ext cx="9144000" cy="4746600"/>
          </a:xfrm>
          <a:prstGeom prst="rect">
            <a:avLst/>
          </a:prstGeom>
          <a:solidFill>
            <a:srgbClr val="0723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6699700" y="4663200"/>
            <a:ext cx="2444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action="ppaction://hlinksldjump" r:id="rId3"/>
              </a:rPr>
              <a:t>Back to Table of Contents ↗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2066750" y="1702400"/>
            <a:ext cx="5185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does ActiveCampaign and CalendarHero work together?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546075" y="930625"/>
            <a:ext cx="64872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Sync contacts and simplify scheduling</a:t>
            </a:r>
            <a:endParaRPr b="1" sz="18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Sync your ActiveCampaign contacts to CalendarHero in real time to schedule 1:1, group, and remote meetings automatically.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Display your real-time availability with a CalendarHero link — contacts can self-book meetings on-demand, at times that work for everyone. </a:t>
            </a:r>
            <a:b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Create unique meeting types (templates) for different audiences and campaigns. Track scheduling progress and meeting metrics. </a:t>
            </a:r>
            <a:b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Reduce no-shows — send your contacts automated reminders and meeting notifications.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546075" y="930625"/>
            <a:ext cx="64872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. Prove campaign ROI with a meeting call to action</a:t>
            </a:r>
            <a:endParaRPr b="1" sz="18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Convert email opens into booked meetings, event registrations, or paid appointments directly from your ActiveCampaign email campaigns.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Book leads at the height of interest — share a CalendarHero link for a meeting, appointment, or event directly in your automated email campaigns. </a:t>
            </a:r>
            <a:b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Turn on secure payment collection in CalendarHero to drive revenue from bookings simultaneously.</a:t>
            </a:r>
            <a:b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Pre-qualify leads before you meet by inserting questions into your scheduling experience automatically.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675" y="263075"/>
            <a:ext cx="7162051" cy="40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/>
          <p:nvPr/>
        </p:nvSpPr>
        <p:spPr>
          <a:xfrm>
            <a:off x="0" y="0"/>
            <a:ext cx="9144000" cy="4746600"/>
          </a:xfrm>
          <a:prstGeom prst="rect">
            <a:avLst/>
          </a:prstGeom>
          <a:solidFill>
            <a:srgbClr val="0723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3"/>
          <p:cNvSpPr txBox="1"/>
          <p:nvPr/>
        </p:nvSpPr>
        <p:spPr>
          <a:xfrm>
            <a:off x="6699700" y="4663200"/>
            <a:ext cx="2444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action="ppaction://hlinksldjump" r:id="rId3"/>
              </a:rPr>
              <a:t>Back to Table of Contents ↗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1504500" y="1673150"/>
            <a:ext cx="6341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does bundling ActiveCampaign &amp; CalendarHero together help customers?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/>
        </p:nvSpPr>
        <p:spPr>
          <a:xfrm>
            <a:off x="546075" y="930625"/>
            <a:ext cx="64872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1. Automated</a:t>
            </a: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scheduling helps </a:t>
            </a:r>
            <a:r>
              <a:rPr b="1" lang="en" sz="18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businesses grow</a:t>
            </a:r>
            <a:endParaRPr b="1" sz="18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Conventional scheduling is becoming a thing of the past. Businesses with an online scheduling tool see better results &amp; have a competitive edge.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Market insights: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The appointment scheduling software market is predicted to increase by $633.47 million between 2021 and 2025 </a:t>
            </a:r>
            <a:r>
              <a:rPr lang="en" sz="11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(Source: PR Newswire, 2021) </a:t>
            </a:r>
            <a:br>
              <a:rPr lang="en" sz="11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1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94 % of customers are more likely to choose a new service provider if that provider offered an online booking option </a:t>
            </a:r>
            <a:r>
              <a:rPr lang="en" sz="11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(Source: GetApp, 2021) </a:t>
            </a:r>
            <a:b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338"/>
              </a:buClr>
              <a:buSzPts val="1300"/>
              <a:buFont typeface="Raleway"/>
              <a:buChar char="●"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Online scheduling leads to 26% more new customers </a:t>
            </a:r>
            <a:r>
              <a:rPr lang="en" sz="11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(Source: Yocale, 2021) </a:t>
            </a:r>
            <a:endParaRPr sz="11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233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723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3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